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</p:sldMasterIdLst>
  <p:notesMasterIdLst>
    <p:notesMasterId r:id="rId18"/>
  </p:notesMasterIdLst>
  <p:sldIdLst>
    <p:sldId id="261" r:id="rId3"/>
    <p:sldId id="270" r:id="rId4"/>
    <p:sldId id="282" r:id="rId5"/>
    <p:sldId id="286" r:id="rId6"/>
    <p:sldId id="285" r:id="rId7"/>
    <p:sldId id="273" r:id="rId8"/>
    <p:sldId id="262" r:id="rId9"/>
    <p:sldId id="287" r:id="rId10"/>
    <p:sldId id="288" r:id="rId11"/>
    <p:sldId id="265" r:id="rId12"/>
    <p:sldId id="266" r:id="rId13"/>
    <p:sldId id="267" r:id="rId14"/>
    <p:sldId id="275" r:id="rId15"/>
    <p:sldId id="279" r:id="rId16"/>
    <p:sldId id="278" r:id="rId17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96404" autoAdjust="0"/>
  </p:normalViewPr>
  <p:slideViewPr>
    <p:cSldViewPr snapToGrid="0">
      <p:cViewPr varScale="1">
        <p:scale>
          <a:sx n="107" d="100"/>
          <a:sy n="107" d="100"/>
        </p:scale>
        <p:origin x="65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0D080B-BA9D-403C-9BA6-CB4A694F06FA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E331BD-3BEE-4067-9D16-AE89B49EEE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34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E331BD-3BEE-4067-9D16-AE89B49EEE74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8432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E331BD-3BEE-4067-9D16-AE89B49EEE74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239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E331BD-3BEE-4067-9D16-AE89B49EEE74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657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E331BD-3BEE-4067-9D16-AE89B49EEE74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815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5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9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9.bin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0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0.bin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1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2.bin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3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3.bin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3341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7331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56173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33457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08891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095219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42727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51533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0550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0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705179-D54C-4DF2-9593-0CC575370DE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94568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4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9FB038-8264-4283-AEC2-60FC221556B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2301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36751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8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E3DC23-AA3E-408A-9236-DBAB42FCE94E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25129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2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AE357E-3CB2-45EB-B8F1-A2F73E8D5B5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32430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6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8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A76D7F-1DB5-43D0-9729-873B4208B0B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44464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">
    <p:bg>
      <p:bgPr>
        <a:solidFill>
          <a:srgbClr val="F2F2F2">
            <a:alpha val="5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0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4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8469" y="205748"/>
            <a:ext cx="10515600" cy="90015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100" b="1" kern="120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9142413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0F8AF6-415D-4D69-9EE0-FE9916997A28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67077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4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4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8469" y="205748"/>
            <a:ext cx="10515600" cy="90015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100" b="1" kern="120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9142413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16506E-BD4C-4445-941D-C8119941169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61336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8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2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>
          <a:xfrm>
            <a:off x="7983538" y="136525"/>
            <a:ext cx="4114800" cy="365125"/>
          </a:xfrm>
        </p:spPr>
        <p:txBody>
          <a:bodyPr/>
          <a:lstStyle>
            <a:lvl1pPr>
              <a:defRPr dirty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9269413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64786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2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F75360-4826-41AB-98FC-3FD61FA4797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84203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76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5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A59978-CED7-4DB7-A16B-1B08BF5C4A0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08622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0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7741AA-2A09-4BB9-BF97-A1687891A61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26270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4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53F216-4239-4909-ACC1-9ADCA1C416C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8829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3950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237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1601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2616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7123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3442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1616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19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tags" Target="../tags/tag1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89780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>
            <a:alpha val="30196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think-cell data - do not delete" hidden="1"/>
          <p:cNvGraphicFramePr>
            <a:graphicFrameLocks noChangeAspect="1"/>
          </p:cNvGraphicFramePr>
          <p:nvPr userDrawn="1">
            <p:custDataLst>
              <p:tags r:id="rId15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6" name="Слайд think-cell" r:id="rId16" imgW="360" imgH="360" progId="TCLayout.ActiveDocument.1">
                  <p:embed/>
                </p:oleObj>
              </mc:Choice>
              <mc:Fallback>
                <p:oleObj name="Слайд think-cell" r:id="rId16" imgW="360" imgH="360" progId="TCLayout.ActiveDocument.1">
                  <p:embed/>
                  <p:pic>
                    <p:nvPicPr>
                      <p:cNvPr id="102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Заголовок 2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заголовка</a:t>
            </a:r>
            <a:endParaRPr lang="en-US" altLang="en-US"/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  <a:endParaRPr lang="en-US" altLang="en-US"/>
          </a:p>
        </p:txBody>
      </p:sp>
      <p:sp>
        <p:nvSpPr>
          <p:cNvPr id="5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192F1-E905-494F-B976-BA88E09B673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7589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00000">
              <a:schemeClr val="tx1"/>
            </a:gs>
            <a:gs pos="64000">
              <a:schemeClr val="bg2">
                <a:shade val="96000"/>
                <a:satMod val="120000"/>
                <a:lumMod val="97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3898232"/>
            <a:ext cx="12192000" cy="295976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1464887"/>
            <a:ext cx="12192000" cy="231866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defRPr/>
            </a:pPr>
            <a:r>
              <a:rPr lang="ru-RU" altLang="en-US" sz="4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 </a:t>
            </a:r>
            <a:r>
              <a:rPr lang="ru-RU" altLang="en-US" sz="4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табыс</a:t>
            </a:r>
            <a:r>
              <a:rPr lang="ru-RU" altLang="en-US" sz="4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en-US" sz="4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салығы</a:t>
            </a:r>
            <a:r>
              <a:rPr lang="ru-RU" altLang="en-US" sz="4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en-US" sz="4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мәселелері</a:t>
            </a:r>
            <a:r>
              <a:rPr lang="ru-RU" altLang="en-US" sz="4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en-US" sz="4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endParaRPr kumimoji="0" lang="en-US" altLang="en-US" sz="4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6271828"/>
            <a:ext cx="12192000" cy="471488"/>
          </a:xfrm>
        </p:spPr>
        <p:txBody>
          <a:bodyPr rtlCol="0"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Астана қ., 2024</a:t>
            </a:r>
            <a:r>
              <a:rPr lang="en-US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ж. </a:t>
            </a:r>
            <a:r>
              <a:rPr lang="ru-RU" sz="1800" i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қазан</a:t>
            </a:r>
            <a:r>
              <a:rPr lang="ru-RU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700838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883" y="0"/>
            <a:ext cx="12181117" cy="59392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marR="0" indent="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ЕАҚ БОЙЫНША ЖТС ПРОГРЕССИВТІ ШӘКІЛІН ЕНГІЗУ </a:t>
            </a:r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(1/2)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673" y="652209"/>
            <a:ext cx="11412745" cy="5922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790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12181117" cy="59392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marR="0" indent="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ЕАҚ БОЙЫНША ЖТС ПРОГРЕССИВТІ ШӘКІЛІН ЕНГІЗУ (1/3)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693" y="671563"/>
            <a:ext cx="11119449" cy="5936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4481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12181117" cy="59392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marR="0" indent="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ЕАҚ БОЙЫНША ЖТС ПРОГРЕССИВТІ ШӘКІЛІН ЕНГІЗУ (1/4)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824" y="723563"/>
            <a:ext cx="11208017" cy="583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7799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12181117" cy="59392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marR="0" indent="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ЕАҚ БОЙЫНША ЖТС ПРОГРЕССИВТІ ШӘКІЛІН ЕНГІЗУ (1/5)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235207"/>
              </p:ext>
            </p:extLst>
          </p:nvPr>
        </p:nvGraphicFramePr>
        <p:xfrm>
          <a:off x="251305" y="482114"/>
          <a:ext cx="11678505" cy="1896382"/>
        </p:xfrm>
        <a:graphic>
          <a:graphicData uri="http://schemas.openxmlformats.org/drawingml/2006/table">
            <a:tbl>
              <a:tblPr/>
              <a:tblGrid>
                <a:gridCol w="852854">
                  <a:extLst>
                    <a:ext uri="{9D8B030D-6E8A-4147-A177-3AD203B41FA5}">
                      <a16:colId xmlns:a16="http://schemas.microsoft.com/office/drawing/2014/main" val="4179891286"/>
                    </a:ext>
                  </a:extLst>
                </a:gridCol>
                <a:gridCol w="1072661">
                  <a:extLst>
                    <a:ext uri="{9D8B030D-6E8A-4147-A177-3AD203B41FA5}">
                      <a16:colId xmlns:a16="http://schemas.microsoft.com/office/drawing/2014/main" val="1153420028"/>
                    </a:ext>
                  </a:extLst>
                </a:gridCol>
                <a:gridCol w="1169377">
                  <a:extLst>
                    <a:ext uri="{9D8B030D-6E8A-4147-A177-3AD203B41FA5}">
                      <a16:colId xmlns:a16="http://schemas.microsoft.com/office/drawing/2014/main" val="3362917234"/>
                    </a:ext>
                  </a:extLst>
                </a:gridCol>
                <a:gridCol w="1274885">
                  <a:extLst>
                    <a:ext uri="{9D8B030D-6E8A-4147-A177-3AD203B41FA5}">
                      <a16:colId xmlns:a16="http://schemas.microsoft.com/office/drawing/2014/main" val="624037912"/>
                    </a:ext>
                  </a:extLst>
                </a:gridCol>
                <a:gridCol w="1310053">
                  <a:extLst>
                    <a:ext uri="{9D8B030D-6E8A-4147-A177-3AD203B41FA5}">
                      <a16:colId xmlns:a16="http://schemas.microsoft.com/office/drawing/2014/main" val="3049956758"/>
                    </a:ext>
                  </a:extLst>
                </a:gridCol>
                <a:gridCol w="1186962">
                  <a:extLst>
                    <a:ext uri="{9D8B030D-6E8A-4147-A177-3AD203B41FA5}">
                      <a16:colId xmlns:a16="http://schemas.microsoft.com/office/drawing/2014/main" val="1087876751"/>
                    </a:ext>
                  </a:extLst>
                </a:gridCol>
                <a:gridCol w="1266092">
                  <a:extLst>
                    <a:ext uri="{9D8B030D-6E8A-4147-A177-3AD203B41FA5}">
                      <a16:colId xmlns:a16="http://schemas.microsoft.com/office/drawing/2014/main" val="1546795113"/>
                    </a:ext>
                  </a:extLst>
                </a:gridCol>
                <a:gridCol w="1213339">
                  <a:extLst>
                    <a:ext uri="{9D8B030D-6E8A-4147-A177-3AD203B41FA5}">
                      <a16:colId xmlns:a16="http://schemas.microsoft.com/office/drawing/2014/main" val="1227119803"/>
                    </a:ext>
                  </a:extLst>
                </a:gridCol>
                <a:gridCol w="1259122">
                  <a:extLst>
                    <a:ext uri="{9D8B030D-6E8A-4147-A177-3AD203B41FA5}">
                      <a16:colId xmlns:a16="http://schemas.microsoft.com/office/drawing/2014/main" val="1300571814"/>
                    </a:ext>
                  </a:extLst>
                </a:gridCol>
                <a:gridCol w="1073160">
                  <a:extLst>
                    <a:ext uri="{9D8B030D-6E8A-4147-A177-3AD203B41FA5}">
                      <a16:colId xmlns:a16="http://schemas.microsoft.com/office/drawing/2014/main" val="2073378037"/>
                    </a:ext>
                  </a:extLst>
                </a:gridCol>
              </a:tblGrid>
              <a:tr h="598453">
                <a:tc>
                  <a:txBody>
                    <a:bodyPr/>
                    <a:lstStyle/>
                    <a:p>
                      <a:pPr algn="r" fontAlgn="b"/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млн </a:t>
                      </a:r>
                      <a:r>
                        <a:rPr lang="ru-RU" sz="12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теңге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453682"/>
                  </a:ext>
                </a:extLst>
              </a:tr>
              <a:tr h="59583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1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2023 </a:t>
                      </a:r>
                      <a:r>
                        <a:rPr lang="ru-RU" sz="1400" b="1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жыл</a:t>
                      </a:r>
                      <a:endParaRPr lang="ru-RU" sz="14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1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2025 </a:t>
                      </a:r>
                      <a:r>
                        <a:rPr lang="ru-RU" sz="1400" b="1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жыл</a:t>
                      </a:r>
                      <a:endParaRPr lang="ru-RU" sz="14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1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2026 </a:t>
                      </a:r>
                      <a:r>
                        <a:rPr lang="ru-RU" sz="1400" b="1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жыл</a:t>
                      </a:r>
                      <a:r>
                        <a:rPr lang="ru-RU" sz="1400" b="1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10% </a:t>
                      </a:r>
                      <a:r>
                        <a:rPr lang="ru-RU" sz="1400" b="1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мөлшерлеме</a:t>
                      </a:r>
                      <a:endParaRPr lang="ru-RU" sz="14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1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2026 </a:t>
                      </a:r>
                      <a:r>
                        <a:rPr lang="ru-RU" sz="1400" b="1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жыл</a:t>
                      </a:r>
                      <a:r>
                        <a:rPr lang="ru-RU" sz="1400" b="1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</a:t>
                      </a:r>
                      <a:r>
                        <a:rPr lang="ru-RU" sz="1400" b="1" i="0" u="none" strike="noStrike" kern="1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11% </a:t>
                      </a:r>
                      <a:r>
                        <a:rPr lang="ru-RU" sz="1400" b="1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мөлшерлеме</a:t>
                      </a:r>
                      <a:endParaRPr lang="ru-RU" sz="14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1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ауытқу</a:t>
                      </a:r>
                      <a:endParaRPr lang="ru-RU" sz="14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1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2026 </a:t>
                      </a:r>
                      <a:r>
                        <a:rPr lang="ru-RU" sz="1400" b="1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жыл</a:t>
                      </a:r>
                      <a:r>
                        <a:rPr lang="ru-RU" sz="1400" b="1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12% </a:t>
                      </a:r>
                      <a:r>
                        <a:rPr lang="ru-RU" sz="1400" b="1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мөлшерлеме</a:t>
                      </a:r>
                      <a:endParaRPr lang="ru-RU" sz="14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1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ауытқу</a:t>
                      </a:r>
                      <a:endParaRPr lang="ru-RU" sz="14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1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2026 </a:t>
                      </a:r>
                      <a:r>
                        <a:rPr lang="ru-RU" sz="1400" b="1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жыл</a:t>
                      </a:r>
                      <a:r>
                        <a:rPr lang="ru-RU" sz="1400" b="1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13% </a:t>
                      </a:r>
                      <a:r>
                        <a:rPr lang="ru-RU" sz="1400" b="1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мөлшерлеме</a:t>
                      </a:r>
                      <a:endParaRPr lang="ru-RU" sz="14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1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ауытқу</a:t>
                      </a:r>
                      <a:endParaRPr lang="ru-RU" sz="14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0790816"/>
                  </a:ext>
                </a:extLst>
              </a:tr>
              <a:tr h="6483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ЖТС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1 697 928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2 263 262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2 545 928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2 800 521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254 592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3 055 114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509 185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3 309 707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763 778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31729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11307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8069" y="1083941"/>
            <a:ext cx="1142047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1200"/>
              </a:spcAft>
              <a:buClr>
                <a:srgbClr val="0070CE"/>
              </a:buClr>
              <a:buFont typeface="Wingdings" panose="05000000000000000000" pitchFamily="2" charset="2"/>
              <a:buChar char="ü"/>
            </a:pP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тұлғалардың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құжаттамалық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растауын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талап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ететін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көп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балалы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отбасылар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оқуға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медицинаға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ипотекалық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тұрғын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үй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қарыздары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сыйақыға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шегерімдерін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алып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тастау</a:t>
            </a:r>
            <a:endParaRPr lang="ru-RU" alt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Aft>
                <a:spcPts val="1200"/>
              </a:spcAft>
              <a:buClr>
                <a:srgbClr val="0070CE"/>
              </a:buClr>
              <a:buFont typeface="Wingdings" panose="05000000000000000000" pitchFamily="2" charset="2"/>
              <a:buChar char="ü"/>
            </a:pP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Салықтық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шегерімдердің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жаңа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идеологиясы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барлығы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30 АЕК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базалық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салықтық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шегерім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шегерімдер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мүгедектігі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бар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адамдар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ардагерлер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бала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асырап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алушылар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қамқоршылар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төлемдерді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шегеру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(МЗЖ, МӘМС)</a:t>
            </a:r>
          </a:p>
          <a:p>
            <a:pPr marL="523875" indent="-342900" algn="just">
              <a:spcAft>
                <a:spcPts val="1200"/>
              </a:spcAft>
              <a:buClr>
                <a:srgbClr val="0070CE"/>
              </a:buClr>
              <a:buFont typeface="Wingdings" panose="05000000000000000000" pitchFamily="2" charset="2"/>
              <a:buChar char="ü"/>
              <a:tabLst>
                <a:tab pos="0" algn="l"/>
              </a:tabLst>
            </a:pPr>
            <a:endParaRPr lang="ru-RU" alt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-3876"/>
            <a:ext cx="12192000" cy="62891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ЖТС БОЙЫНША ҰСЫНЫЛАТЫН ТӘСІЛДЕР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43353" y="3463719"/>
            <a:ext cx="9548447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Aft>
                <a:spcPts val="300"/>
              </a:spcAft>
              <a:defRPr/>
            </a:pPr>
            <a:r>
              <a:rPr kumimoji="1" 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ЖТС=(ЕА-МЗЖ – 882 АЕК (</a:t>
            </a:r>
            <a:r>
              <a:rPr kumimoji="1" lang="ru-RU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мүгедектігі</a:t>
            </a:r>
            <a:r>
              <a:rPr kumimoji="1" 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бар </a:t>
            </a:r>
            <a:r>
              <a:rPr kumimoji="1" lang="ru-RU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адамдар</a:t>
            </a:r>
            <a:r>
              <a:rPr kumimoji="1" 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- 30 АЕК(</a:t>
            </a:r>
            <a:r>
              <a:rPr kumimoji="1" lang="ru-RU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барлы</a:t>
            </a:r>
            <a:r>
              <a:rPr kumimoji="1" lang="kk-KZ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ғы</a:t>
            </a:r>
            <a:r>
              <a:rPr kumimoji="1" 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)*10%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63794" y="4259262"/>
            <a:ext cx="114050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4" indent="-342900" algn="just">
              <a:spcAft>
                <a:spcPts val="1200"/>
              </a:spcAft>
              <a:buClr>
                <a:srgbClr val="0070CE"/>
              </a:buClr>
              <a:buFont typeface="Wingdings" panose="05000000000000000000" pitchFamily="2" charset="2"/>
              <a:buChar char="ü"/>
            </a:pP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Зейнетақы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төлемдерін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біржолғы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зейнетақы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төлемдерін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салудан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босату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1596" y="5226784"/>
            <a:ext cx="113347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1200"/>
              </a:spcAft>
              <a:buClr>
                <a:srgbClr val="0070CE"/>
              </a:buClr>
              <a:buFont typeface="Wingdings" panose="05000000000000000000" pitchFamily="2" charset="2"/>
              <a:buChar char="ü"/>
            </a:pP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Мәмілелердің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теріс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оң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нәтижелерін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ескере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отырып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бағалы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қағаздарды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өткізу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кезінде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құн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өсімінен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түсетін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табысты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айқындау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брокердің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сыйақыларын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шегеру</a:t>
            </a:r>
            <a:endParaRPr lang="ru-RU" alt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0805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-3876"/>
            <a:ext cx="12192000" cy="62891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ҚОСЫМША ТӘСІЛДЕР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26073" y="1441938"/>
            <a:ext cx="1064895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1200"/>
              </a:spcAft>
              <a:buClr>
                <a:srgbClr val="0070CE"/>
              </a:buClr>
              <a:buFont typeface="Wingdings" panose="05000000000000000000" pitchFamily="2" charset="2"/>
              <a:buChar char="ü"/>
            </a:pP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Кірістер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олардың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азаюы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түзетулері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жіктеле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отырып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дербес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агентіне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салу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кезінде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жекелеген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тарауларды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бөліп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көрсете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отырып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бөлім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құрылымын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өзгерту</a:t>
            </a:r>
            <a:endParaRPr lang="ru-RU" alt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Aft>
                <a:spcPts val="1200"/>
              </a:spcAft>
              <a:buClr>
                <a:srgbClr val="0070CE"/>
              </a:buClr>
              <a:buFont typeface="Wingdings" panose="05000000000000000000" pitchFamily="2" charset="2"/>
              <a:buChar char="ü"/>
            </a:pPr>
            <a:endParaRPr lang="ru-RU" alt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Aft>
                <a:spcPts val="1200"/>
              </a:spcAft>
              <a:buClr>
                <a:srgbClr val="0070CE"/>
              </a:buClr>
              <a:buFont typeface="Wingdings" panose="05000000000000000000" pitchFamily="2" charset="2"/>
              <a:buChar char="ü"/>
            </a:pP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Табыс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түрлері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тақырыбы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жеңілдіктерін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түгендеу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құрылымдау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мүлік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түрлері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құн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өсімінен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түсетін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табысты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ашу</a:t>
            </a:r>
            <a:endParaRPr lang="ru-RU" alt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Aft>
                <a:spcPts val="1200"/>
              </a:spcAft>
              <a:buClr>
                <a:srgbClr val="0070CE"/>
              </a:buClr>
              <a:buFont typeface="Wingdings" panose="05000000000000000000" pitchFamily="2" charset="2"/>
              <a:buChar char="ü"/>
            </a:pPr>
            <a:endParaRPr lang="ru-RU" alt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Aft>
                <a:spcPts val="1200"/>
              </a:spcAft>
              <a:buClr>
                <a:srgbClr val="0070CE"/>
              </a:buClr>
              <a:buFont typeface="Wingdings" panose="05000000000000000000" pitchFamily="2" charset="2"/>
              <a:buChar char="ü"/>
            </a:pP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тұлғаның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декларацияны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табыс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ету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шегерімдерін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түзетуге</a:t>
            </a:r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құқығы</a:t>
            </a:r>
            <a:endParaRPr lang="ru-RU" alt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3875" indent="-342900" algn="just">
              <a:spcAft>
                <a:spcPts val="1200"/>
              </a:spcAft>
              <a:buClr>
                <a:srgbClr val="0070CE"/>
              </a:buClr>
              <a:buFont typeface="Wingdings" panose="05000000000000000000" pitchFamily="2" charset="2"/>
              <a:buChar char="ü"/>
              <a:tabLst>
                <a:tab pos="0" algn="l"/>
              </a:tabLst>
            </a:pPr>
            <a:endParaRPr lang="ru-RU" alt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953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3" descr="C:\Users\kazbekov_e\Downloads\dsc-8977-24_mediumThumb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91" r="19846" b="6928"/>
          <a:stretch/>
        </p:blipFill>
        <p:spPr bwMode="auto">
          <a:xfrm>
            <a:off x="536105" y="517831"/>
            <a:ext cx="3067410" cy="1968419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969329" y="3561193"/>
            <a:ext cx="6826614" cy="2062103"/>
          </a:xfrm>
          <a:prstGeom prst="rect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indent="265113" algn="just"/>
            <a:r>
              <a:rPr lang="ru-RU" sz="1600" dirty="0">
                <a:latin typeface="Arial" pitchFamily="34" charset="0"/>
                <a:cs typeface="Arial" pitchFamily="34" charset="0"/>
              </a:rPr>
              <a:t>2007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жылдан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бастап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прогрессивті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шәкілінен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ЖТС 10% «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бірдей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»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мөлшерлемелеріне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көшу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жүргізілді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.</a:t>
            </a:r>
          </a:p>
          <a:p>
            <a:pPr indent="265113" algn="just"/>
            <a:r>
              <a:rPr lang="ru-RU" sz="1600" b="1" dirty="0">
                <a:latin typeface="Arial" pitchFamily="34" charset="0"/>
                <a:cs typeface="Arial" pitchFamily="34" charset="0"/>
              </a:rPr>
              <a:t>2019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жылдан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бастап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Мемлекет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басшысының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тапсырмасын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іске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асыру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үшін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жалақысы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төмен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қызметкерлердің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табыстарына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салық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салу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кезінде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(</a:t>
            </a:r>
            <a:r>
              <a:rPr lang="ru-RU" sz="1600" i="1" dirty="0" err="1">
                <a:latin typeface="Arial" pitchFamily="34" charset="0"/>
                <a:cs typeface="Arial" pitchFamily="34" charset="0"/>
              </a:rPr>
              <a:t>бір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dirty="0" err="1">
                <a:latin typeface="Arial" pitchFamily="34" charset="0"/>
                <a:cs typeface="Arial" pitchFamily="34" charset="0"/>
              </a:rPr>
              <a:t>айлық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dirty="0" err="1">
                <a:latin typeface="Arial" pitchFamily="34" charset="0"/>
                <a:cs typeface="Arial" pitchFamily="34" charset="0"/>
              </a:rPr>
              <a:t>табысы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 25 АЕК-</a:t>
            </a:r>
            <a:r>
              <a:rPr lang="ru-RU" sz="1600" i="1" dirty="0" err="1">
                <a:latin typeface="Arial" pitchFamily="34" charset="0"/>
                <a:cs typeface="Arial" pitchFamily="34" charset="0"/>
              </a:rPr>
              <a:t>тен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dirty="0" err="1">
                <a:latin typeface="Arial" pitchFamily="34" charset="0"/>
                <a:cs typeface="Arial" pitchFamily="34" charset="0"/>
              </a:rPr>
              <a:t>немесе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 2024 </a:t>
            </a:r>
            <a:r>
              <a:rPr lang="ru-RU" sz="1600" i="1" dirty="0" err="1">
                <a:latin typeface="Arial" pitchFamily="34" charset="0"/>
                <a:cs typeface="Arial" pitchFamily="34" charset="0"/>
              </a:rPr>
              <a:t>жылы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 92 300 </a:t>
            </a:r>
            <a:r>
              <a:rPr lang="ru-RU" sz="1600" i="1" dirty="0" err="1">
                <a:latin typeface="Arial" pitchFamily="34" charset="0"/>
                <a:cs typeface="Arial" pitchFamily="34" charset="0"/>
              </a:rPr>
              <a:t>теңгеден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dirty="0" err="1">
                <a:latin typeface="Arial" pitchFamily="34" charset="0"/>
                <a:cs typeface="Arial" pitchFamily="34" charset="0"/>
              </a:rPr>
              <a:t>аспайтын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)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салық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салынатын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кірісті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90%-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ға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азайту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қолданылады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бұл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іс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жүзінде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осындай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қызметкерлердің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табыстарына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1%-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дық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мөлшерлемені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қолдануды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білдіреді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. </a:t>
            </a:r>
            <a:endParaRPr lang="ru-RU" sz="1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36416" y="3561194"/>
            <a:ext cx="4066289" cy="2062103"/>
          </a:xfrm>
          <a:prstGeom prst="rect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indent="265113" algn="just"/>
            <a:r>
              <a:rPr lang="ru-RU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2007 </a:t>
            </a:r>
            <a:r>
              <a:rPr lang="ru-RU" sz="16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жылға</a:t>
            </a:r>
            <a:r>
              <a:rPr lang="ru-RU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дейін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салық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мөлшерлемелері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5%-дан 20% - </a:t>
            </a:r>
            <a:r>
              <a:rPr lang="ru-RU" sz="16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ға</a:t>
            </a:r>
            <a:r>
              <a:rPr lang="ru-RU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дейін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ЖТС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салудың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4%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сатылы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прогрессивті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шәкілі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қолданылды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ru-RU" sz="16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шекті</a:t>
            </a:r>
            <a:r>
              <a:rPr lang="ru-RU" sz="16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мәндерден</a:t>
            </a:r>
            <a:r>
              <a:rPr lang="ru-RU" sz="16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асқан</a:t>
            </a:r>
            <a:r>
              <a:rPr lang="ru-RU" sz="16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кезде</a:t>
            </a:r>
            <a:r>
              <a:rPr lang="ru-RU" sz="16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5%, 10%, 15% </a:t>
            </a:r>
            <a:r>
              <a:rPr lang="ru-RU" sz="16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және</a:t>
            </a:r>
            <a:r>
              <a:rPr lang="ru-RU" sz="16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20% ). </a:t>
            </a:r>
          </a:p>
          <a:p>
            <a:pPr indent="265113" algn="just"/>
            <a:r>
              <a:rPr lang="kk-KZ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Дивидендтер мен сыйақылар бойынша «бірдей» мөлшерлеме 15% болды</a:t>
            </a:r>
            <a:r>
              <a:rPr lang="ru-RU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0" name="Номер слайда 7"/>
          <p:cNvSpPr>
            <a:spLocks noGrp="1"/>
          </p:cNvSpPr>
          <p:nvPr>
            <p:ph type="sldNum" sz="quarter" idx="4294967295"/>
          </p:nvPr>
        </p:nvSpPr>
        <p:spPr>
          <a:xfrm>
            <a:off x="11607259" y="6356846"/>
            <a:ext cx="412929" cy="365125"/>
          </a:xfrm>
          <a:prstGeom prst="rect">
            <a:avLst/>
          </a:prstGeom>
        </p:spPr>
        <p:txBody>
          <a:bodyPr/>
          <a:lstStyle/>
          <a:p>
            <a:r>
              <a:rPr lang="ru-RU" dirty="0">
                <a:solidFill>
                  <a:prstClr val="black">
                    <a:tint val="75000"/>
                  </a:prstClr>
                </a:solidFill>
              </a:rPr>
              <a:t>2</a:t>
            </a:r>
            <a:endParaRPr lang="ru-RU" sz="12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83622" y="1689662"/>
            <a:ext cx="801232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«Жеке </a:t>
            </a:r>
            <a:r>
              <a:rPr lang="ru-RU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табыс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салығының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мөлшерлемесін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азаматтардың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кірісіне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қарай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дифференциациялау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қажеттігі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туындап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отыр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.» («</a:t>
            </a:r>
            <a:r>
              <a:rPr lang="ru-RU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Әділетті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тәртіп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экономикалық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өсім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оптимизм» 2024 </a:t>
            </a:r>
            <a:r>
              <a:rPr lang="ru-RU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жылғы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ru-RU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қыркүйектегі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халқына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Жолдауынан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6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2FF8706-B89E-4D46-AD8E-12986D4ED8FF}"/>
              </a:ext>
            </a:extLst>
          </p:cNvPr>
          <p:cNvSpPr txBox="1"/>
          <p:nvPr/>
        </p:nvSpPr>
        <p:spPr>
          <a:xfrm>
            <a:off x="3783622" y="438913"/>
            <a:ext cx="801232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690477" fontAlgn="base">
              <a:spcBef>
                <a:spcPct val="0"/>
              </a:spcBef>
              <a:spcAft>
                <a:spcPct val="0"/>
              </a:spcAft>
              <a:buClr>
                <a:srgbClr val="E7E6E6">
                  <a:lumMod val="75000"/>
                </a:srgbClr>
              </a:buClr>
              <a:defRPr/>
            </a:pP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«…</a:t>
            </a:r>
            <a:r>
              <a:rPr lang="ru-RU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әділеттілік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жалақы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табыстың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түрлеріне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қатысты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ЖТС </a:t>
            </a:r>
            <a:r>
              <a:rPr lang="ru-RU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прогрессивті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шәкілін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енгізу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мәселесін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пысықтайтын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келді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…» (</a:t>
            </a:r>
            <a:r>
              <a:rPr lang="ru-RU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Төтенше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жөніндегі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комиссияның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қорытынды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отырысында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2020 </a:t>
            </a:r>
            <a:r>
              <a:rPr lang="ru-RU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жылғы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11 </a:t>
            </a:r>
            <a:r>
              <a:rPr lang="ru-RU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мамырда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сөйлеген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сөзінен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b="1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01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-3876"/>
            <a:ext cx="12192000" cy="62891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АҒЫМДАҒЫ ЖАҒДАЙ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91302"/>
              </p:ext>
            </p:extLst>
          </p:nvPr>
        </p:nvGraphicFramePr>
        <p:xfrm>
          <a:off x="389791" y="1043062"/>
          <a:ext cx="11224848" cy="5094326"/>
        </p:xfrm>
        <a:graphic>
          <a:graphicData uri="http://schemas.openxmlformats.org/drawingml/2006/table">
            <a:tbl>
              <a:tblPr/>
              <a:tblGrid>
                <a:gridCol w="1911725">
                  <a:extLst>
                    <a:ext uri="{9D8B030D-6E8A-4147-A177-3AD203B41FA5}">
                      <a16:colId xmlns:a16="http://schemas.microsoft.com/office/drawing/2014/main" val="2748315686"/>
                    </a:ext>
                  </a:extLst>
                </a:gridCol>
                <a:gridCol w="712979">
                  <a:extLst>
                    <a:ext uri="{9D8B030D-6E8A-4147-A177-3AD203B41FA5}">
                      <a16:colId xmlns:a16="http://schemas.microsoft.com/office/drawing/2014/main" val="3682227134"/>
                    </a:ext>
                  </a:extLst>
                </a:gridCol>
                <a:gridCol w="679028">
                  <a:extLst>
                    <a:ext uri="{9D8B030D-6E8A-4147-A177-3AD203B41FA5}">
                      <a16:colId xmlns:a16="http://schemas.microsoft.com/office/drawing/2014/main" val="733929164"/>
                    </a:ext>
                  </a:extLst>
                </a:gridCol>
                <a:gridCol w="681639">
                  <a:extLst>
                    <a:ext uri="{9D8B030D-6E8A-4147-A177-3AD203B41FA5}">
                      <a16:colId xmlns:a16="http://schemas.microsoft.com/office/drawing/2014/main" val="1411739757"/>
                    </a:ext>
                  </a:extLst>
                </a:gridCol>
                <a:gridCol w="681639">
                  <a:extLst>
                    <a:ext uri="{9D8B030D-6E8A-4147-A177-3AD203B41FA5}">
                      <a16:colId xmlns:a16="http://schemas.microsoft.com/office/drawing/2014/main" val="660591080"/>
                    </a:ext>
                  </a:extLst>
                </a:gridCol>
                <a:gridCol w="668581">
                  <a:extLst>
                    <a:ext uri="{9D8B030D-6E8A-4147-A177-3AD203B41FA5}">
                      <a16:colId xmlns:a16="http://schemas.microsoft.com/office/drawing/2014/main" val="3554640693"/>
                    </a:ext>
                  </a:extLst>
                </a:gridCol>
                <a:gridCol w="679028">
                  <a:extLst>
                    <a:ext uri="{9D8B030D-6E8A-4147-A177-3AD203B41FA5}">
                      <a16:colId xmlns:a16="http://schemas.microsoft.com/office/drawing/2014/main" val="1941852927"/>
                    </a:ext>
                  </a:extLst>
                </a:gridCol>
                <a:gridCol w="681639">
                  <a:extLst>
                    <a:ext uri="{9D8B030D-6E8A-4147-A177-3AD203B41FA5}">
                      <a16:colId xmlns:a16="http://schemas.microsoft.com/office/drawing/2014/main" val="3699390703"/>
                    </a:ext>
                  </a:extLst>
                </a:gridCol>
                <a:gridCol w="681639">
                  <a:extLst>
                    <a:ext uri="{9D8B030D-6E8A-4147-A177-3AD203B41FA5}">
                      <a16:colId xmlns:a16="http://schemas.microsoft.com/office/drawing/2014/main" val="3063000877"/>
                    </a:ext>
                  </a:extLst>
                </a:gridCol>
                <a:gridCol w="689474">
                  <a:extLst>
                    <a:ext uri="{9D8B030D-6E8A-4147-A177-3AD203B41FA5}">
                      <a16:colId xmlns:a16="http://schemas.microsoft.com/office/drawing/2014/main" val="1591785783"/>
                    </a:ext>
                  </a:extLst>
                </a:gridCol>
                <a:gridCol w="783493">
                  <a:extLst>
                    <a:ext uri="{9D8B030D-6E8A-4147-A177-3AD203B41FA5}">
                      <a16:colId xmlns:a16="http://schemas.microsoft.com/office/drawing/2014/main" val="4237782571"/>
                    </a:ext>
                  </a:extLst>
                </a:gridCol>
                <a:gridCol w="783493">
                  <a:extLst>
                    <a:ext uri="{9D8B030D-6E8A-4147-A177-3AD203B41FA5}">
                      <a16:colId xmlns:a16="http://schemas.microsoft.com/office/drawing/2014/main" val="3468858590"/>
                    </a:ext>
                  </a:extLst>
                </a:gridCol>
                <a:gridCol w="783493">
                  <a:extLst>
                    <a:ext uri="{9D8B030D-6E8A-4147-A177-3AD203B41FA5}">
                      <a16:colId xmlns:a16="http://schemas.microsoft.com/office/drawing/2014/main" val="1064961761"/>
                    </a:ext>
                  </a:extLst>
                </a:gridCol>
                <a:gridCol w="806998">
                  <a:extLst>
                    <a:ext uri="{9D8B030D-6E8A-4147-A177-3AD203B41FA5}">
                      <a16:colId xmlns:a16="http://schemas.microsoft.com/office/drawing/2014/main" val="45389718"/>
                    </a:ext>
                  </a:extLst>
                </a:gridCol>
              </a:tblGrid>
              <a:tr h="189284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жылға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төлем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көзіне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салынатын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ЖТС</a:t>
                      </a:r>
                    </a:p>
                    <a:p>
                      <a:pPr algn="ctr" fontAlgn="b"/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4289848"/>
                  </a:ext>
                </a:extLst>
              </a:tr>
              <a:tr h="18928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1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Облыс</a:t>
                      </a: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атауы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қаңтар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ақпан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наурыз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сәуір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мамыр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маусым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шілде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тамыз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қыркүйек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қараша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желтоқсан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жылдық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1258233"/>
                  </a:ext>
                </a:extLst>
              </a:tr>
              <a:tr h="189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Ақмола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4 779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3 700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3 762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3 958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4 171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4 658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4 353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4 058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3 768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3 816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4 403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5 391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50 816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4604534"/>
                  </a:ext>
                </a:extLst>
              </a:tr>
              <a:tr h="189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Ақтөбе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5 197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4 766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4 450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4 977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4 986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5 680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5 519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5 398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5 483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5 281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5 435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6 691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63 864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6813052"/>
                  </a:ext>
                </a:extLst>
              </a:tr>
              <a:tr h="189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Алматы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3 984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4 382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4 592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6 704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8 527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10 812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4 451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4 586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5 186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4 307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4 535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10 316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72 383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3014302"/>
                  </a:ext>
                </a:extLst>
              </a:tr>
              <a:tr h="189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Атырау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13 984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13 861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13 481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20 800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13 306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13 349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13 285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13 084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14 337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14 211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12 011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13 069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168 778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9304943"/>
                  </a:ext>
                </a:extLst>
              </a:tr>
              <a:tr h="36986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Шығыс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5 153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4 186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5 162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4 325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4 561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5 286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4 526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4 476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4 349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4 440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4 737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5 801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57 003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2298029"/>
                  </a:ext>
                </a:extLst>
              </a:tr>
              <a:tr h="189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Жамбыл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2 985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3 158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3 085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3 285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3 847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4 051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2 856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3 484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2 940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2 993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3 915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4 858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41 457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2616438"/>
                  </a:ext>
                </a:extLst>
              </a:tr>
              <a:tr h="36986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Батыс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3 783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4 394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4 227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4 373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4 404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5 122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4 257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4 142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5 075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4 146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4 467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5 087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53 478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0564748"/>
                  </a:ext>
                </a:extLst>
              </a:tr>
              <a:tr h="189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Қарағанды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6 837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7 183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6 553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7 005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7 373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7 087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8 728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6 417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6 176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6 145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10 064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8 743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88 312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6940801"/>
                  </a:ext>
                </a:extLst>
              </a:tr>
              <a:tr h="189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Қызылорда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2 076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2 413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2 204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2 342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2 304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3 095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1 981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2 692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2 472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2 265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2 770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3 480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30 094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0292419"/>
                  </a:ext>
                </a:extLst>
              </a:tr>
              <a:tr h="189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Қостанай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4 237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3 928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3 811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4 018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4 037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5 323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4 146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4 378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4 182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4 583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4 648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5 775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53 065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1126014"/>
                  </a:ext>
                </a:extLst>
              </a:tr>
              <a:tr h="189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Маңғыстау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8 379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7 089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6 038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7 090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6 807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7 509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7 208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7 098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7 619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7 015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7 147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8 555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87 554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5179355"/>
                  </a:ext>
                </a:extLst>
              </a:tr>
              <a:tr h="189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Павлодар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5 066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4 296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4 253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4 785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4 926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5 148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5 063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5 225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5 230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5 104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5 490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6 588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61 174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7788191"/>
                  </a:ext>
                </a:extLst>
              </a:tr>
              <a:tr h="36986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Солтүстік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2 469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1 852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1 986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2 155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2 303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2 950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2 607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2 237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2 309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2 297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2 468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3 070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28 703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2212419"/>
                  </a:ext>
                </a:extLst>
              </a:tr>
              <a:tr h="189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Түркістан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3 540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3 865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4 734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3 819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5 035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6 221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3 112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2 244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6 155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4 022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4 263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6 178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53 189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9620272"/>
                  </a:ext>
                </a:extLst>
              </a:tr>
              <a:tr h="189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Шымкент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3 029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3 535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3 428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3 455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3 712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4 466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3 658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3 899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3 413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3 755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4 088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5 314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45 754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7444644"/>
                  </a:ext>
                </a:extLst>
              </a:tr>
              <a:tr h="189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Алматы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қ.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35 042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28 910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28 635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32 870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33 022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36 438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33 779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38 048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34 509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35 896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37 219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47 028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421 396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9415041"/>
                  </a:ext>
                </a:extLst>
              </a:tr>
              <a:tr h="189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Астана </a:t>
                      </a:r>
                      <a:r>
                        <a:rPr lang="kk-K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қ.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17 071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15 291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15 678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17 644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16 589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21 634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27 735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18 685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17 583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17 445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19 985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27 803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233 144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4906078"/>
                  </a:ext>
                </a:extLst>
              </a:tr>
              <a:tr h="189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Абай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2 239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2 349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2 346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2 518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2 474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2 904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2 506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2 603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2 604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2 764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2 626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3 533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31 466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3430031"/>
                  </a:ext>
                </a:extLst>
              </a:tr>
              <a:tr h="189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Жетісу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1 310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1 915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1 876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1 570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1 847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2 551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1 610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1 855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1 783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1 533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1 837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2 754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22 441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5961976"/>
                  </a:ext>
                </a:extLst>
              </a:tr>
              <a:tr h="189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Ұлытау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3 239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3 038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2 785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2 745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2 592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3 071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2 839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2 705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2 848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3 074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3 020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1 903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33 857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0887909"/>
                  </a:ext>
                </a:extLst>
              </a:tr>
              <a:tr h="189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Барлығы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134 398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124 112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123 086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140 438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136 824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157 355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144 221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137 315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138 022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135 092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145 129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181 938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1 697 929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26794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5279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478851"/>
              </p:ext>
            </p:extLst>
          </p:nvPr>
        </p:nvGraphicFramePr>
        <p:xfrm>
          <a:off x="67345" y="1293166"/>
          <a:ext cx="4941862" cy="53616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5374">
                  <a:extLst>
                    <a:ext uri="{9D8B030D-6E8A-4147-A177-3AD203B41FA5}">
                      <a16:colId xmlns:a16="http://schemas.microsoft.com/office/drawing/2014/main" val="2108288477"/>
                    </a:ext>
                  </a:extLst>
                </a:gridCol>
                <a:gridCol w="4146488">
                  <a:extLst>
                    <a:ext uri="{9D8B030D-6E8A-4147-A177-3AD203B41FA5}">
                      <a16:colId xmlns:a16="http://schemas.microsoft.com/office/drawing/2014/main" val="4292483445"/>
                    </a:ext>
                  </a:extLst>
                </a:gridCol>
              </a:tblGrid>
              <a:tr h="8564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0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/>
                          <a:sym typeface="Arial" panose="020B0604020202020204"/>
                        </a:rPr>
                        <a:t>10%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25475" marR="0" lvl="4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Wingdings" panose="05000000000000000000" pitchFamily="2" charset="2"/>
                        <a:buChar char="§"/>
                        <a:tabLst>
                          <a:tab pos="10281920" algn="l"/>
                        </a:tabLst>
                        <a:defRPr/>
                      </a:pPr>
                      <a:r>
                        <a:rPr lang="ru-RU" sz="1600" b="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жалпы</a:t>
                      </a:r>
                      <a:r>
                        <a:rPr lang="ru-RU" sz="1600" b="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 </a:t>
                      </a:r>
                      <a:r>
                        <a:rPr lang="ru-RU" sz="1600" b="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белгіленген</a:t>
                      </a:r>
                      <a:r>
                        <a:rPr lang="ru-RU" sz="1600" b="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 </a:t>
                      </a:r>
                      <a:r>
                        <a:rPr lang="ru-RU" sz="1600" b="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мөлшерлеме</a:t>
                      </a:r>
                      <a:r>
                        <a:rPr lang="ru-RU" sz="1600" b="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, </a:t>
                      </a:r>
                      <a:r>
                        <a:rPr lang="ru-RU" sz="1600" b="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оның</a:t>
                      </a:r>
                      <a:r>
                        <a:rPr lang="ru-RU" sz="1600" b="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 </a:t>
                      </a:r>
                      <a:r>
                        <a:rPr lang="ru-RU" sz="1600" b="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ішінде</a:t>
                      </a:r>
                      <a:r>
                        <a:rPr lang="ru-RU" sz="1600" b="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 </a:t>
                      </a:r>
                      <a:r>
                        <a:rPr lang="ru-RU" sz="1600" b="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дивидендтер</a:t>
                      </a:r>
                      <a:r>
                        <a:rPr lang="ru-RU" sz="1600" b="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 </a:t>
                      </a:r>
                      <a:r>
                        <a:rPr lang="ru-RU" sz="1600" b="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бойынша</a:t>
                      </a:r>
                      <a:endParaRPr lang="ru-RU" sz="1600" b="0" kern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Arial" panose="020B060402020202020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864137"/>
                  </a:ext>
                </a:extLst>
              </a:tr>
              <a:tr h="78932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kern="0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9%</a:t>
                      </a:r>
                      <a:endParaRPr lang="en-US" sz="1800" b="1" kern="0" dirty="0">
                        <a:solidFill>
                          <a:srgbClr val="00B0F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25475" lvl="4" indent="-342900" algn="just">
                        <a:spcBef>
                          <a:spcPts val="900"/>
                        </a:spcBef>
                        <a:buClr>
                          <a:srgbClr val="000000"/>
                        </a:buClr>
                        <a:buFont typeface="Wingdings" panose="05000000000000000000" pitchFamily="2" charset="2"/>
                        <a:buChar char="§"/>
                        <a:tabLst>
                          <a:tab pos="10281920" algn="l"/>
                        </a:tabLst>
                        <a:defRPr/>
                      </a:pPr>
                      <a:r>
                        <a:rPr lang="ru-RU" sz="160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жеке</a:t>
                      </a:r>
                      <a:r>
                        <a:rPr lang="ru-RU" sz="160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практикамен</a:t>
                      </a:r>
                      <a:r>
                        <a:rPr lang="ru-RU" sz="160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айналысатын</a:t>
                      </a:r>
                      <a:r>
                        <a:rPr lang="ru-RU" sz="160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адамның</a:t>
                      </a:r>
                      <a:r>
                        <a:rPr lang="ru-RU" sz="160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кірісі</a:t>
                      </a:r>
                      <a:endParaRPr lang="ru-RU" sz="1600" kern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606"/>
                  </a:ext>
                </a:extLst>
              </a:tr>
              <a:tr h="24510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0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/>
                          <a:sym typeface="Arial" panose="020B0604020202020204"/>
                        </a:rPr>
                        <a:t>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25475" lvl="4" indent="-342900" algn="just">
                        <a:spcBef>
                          <a:spcPts val="900"/>
                        </a:spcBef>
                        <a:buClr>
                          <a:srgbClr val="000000"/>
                        </a:buClr>
                        <a:buFont typeface="Wingdings" panose="05000000000000000000" pitchFamily="2" charset="2"/>
                        <a:buChar char="§"/>
                        <a:tabLst>
                          <a:tab pos="10281920" algn="l"/>
                        </a:tabLst>
                        <a:defRPr/>
                      </a:pPr>
                      <a:r>
                        <a:rPr lang="ru-RU" sz="160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өз</a:t>
                      </a:r>
                      <a:r>
                        <a:rPr lang="ru-RU" sz="160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өндірісінің</a:t>
                      </a:r>
                      <a:r>
                        <a:rPr lang="ru-RU" sz="160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өнімін</a:t>
                      </a:r>
                      <a:r>
                        <a:rPr lang="ru-RU" sz="160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өндіруді</a:t>
                      </a:r>
                      <a:r>
                        <a:rPr lang="ru-RU" sz="160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60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өткізуді</a:t>
                      </a:r>
                      <a:r>
                        <a:rPr lang="ru-RU" sz="160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жүзеге</a:t>
                      </a:r>
                      <a:r>
                        <a:rPr lang="ru-RU" sz="160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асыратын</a:t>
                      </a:r>
                      <a:r>
                        <a:rPr lang="ru-RU" sz="160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салық</a:t>
                      </a:r>
                      <a:r>
                        <a:rPr lang="ru-RU" sz="160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төлеушілер</a:t>
                      </a:r>
                      <a:r>
                        <a:rPr lang="ru-RU" sz="160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үшін</a:t>
                      </a:r>
                      <a:r>
                        <a:rPr lang="ru-RU" sz="160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u-RU" sz="160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өңдеу</a:t>
                      </a:r>
                      <a:r>
                        <a:rPr lang="ru-RU" sz="160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өнеркәсібі</a:t>
                      </a:r>
                      <a:r>
                        <a:rPr lang="ru-RU" sz="160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қызметінің</a:t>
                      </a:r>
                      <a:r>
                        <a:rPr lang="ru-RU" sz="160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түрлері</a:t>
                      </a:r>
                      <a:r>
                        <a:rPr lang="ru-RU" sz="160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бойынша</a:t>
                      </a:r>
                      <a:r>
                        <a:rPr lang="ru-RU" sz="160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472756"/>
                  </a:ext>
                </a:extLst>
              </a:tr>
              <a:tr h="11885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0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/>
                          <a:sym typeface="Arial" panose="020B0604020202020204"/>
                        </a:rPr>
                        <a:t>3%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25475" lvl="4" indent="-342900" algn="just">
                        <a:spcBef>
                          <a:spcPts val="900"/>
                        </a:spcBef>
                        <a:buClr>
                          <a:srgbClr val="000000"/>
                        </a:buClr>
                        <a:buFont typeface="Wingdings" panose="05000000000000000000" pitchFamily="2" charset="2"/>
                        <a:buChar char="§"/>
                        <a:tabLst>
                          <a:tab pos="10281920" algn="l"/>
                        </a:tabLst>
                        <a:defRPr/>
                      </a:pPr>
                      <a:r>
                        <a:rPr lang="ru-RU" sz="160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шаруа</a:t>
                      </a:r>
                      <a:r>
                        <a:rPr lang="ru-RU" sz="160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немесе</a:t>
                      </a:r>
                      <a:r>
                        <a:rPr lang="ru-RU" sz="160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фермер </a:t>
                      </a:r>
                      <a:r>
                        <a:rPr lang="ru-RU" sz="160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қожалықтарының</a:t>
                      </a:r>
                      <a:r>
                        <a:rPr lang="ru-RU" sz="160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кірістері</a:t>
                      </a:r>
                      <a:endParaRPr lang="ru-RU" sz="1600" kern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576879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-3876"/>
            <a:ext cx="12192000" cy="62891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kk-KZ" sz="2800" b="1" dirty="0">
                <a:latin typeface="Arial" panose="020B0604020202020204" pitchFamily="34" charset="0"/>
                <a:cs typeface="Arial" panose="020B0604020202020204" pitchFamily="34" charset="0"/>
              </a:rPr>
              <a:t>САЛЫҚ МӨЛШЕРЛЕМЕСІ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8912163"/>
              </p:ext>
            </p:extLst>
          </p:nvPr>
        </p:nvGraphicFramePr>
        <p:xfrm>
          <a:off x="5272107" y="1293166"/>
          <a:ext cx="6740506" cy="5347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379">
                  <a:extLst>
                    <a:ext uri="{9D8B030D-6E8A-4147-A177-3AD203B41FA5}">
                      <a16:colId xmlns:a16="http://schemas.microsoft.com/office/drawing/2014/main" val="2108288477"/>
                    </a:ext>
                  </a:extLst>
                </a:gridCol>
                <a:gridCol w="5970127">
                  <a:extLst>
                    <a:ext uri="{9D8B030D-6E8A-4147-A177-3AD203B41FA5}">
                      <a16:colId xmlns:a16="http://schemas.microsoft.com/office/drawing/2014/main" val="4292483445"/>
                    </a:ext>
                  </a:extLst>
                </a:gridCol>
              </a:tblGrid>
              <a:tr h="45001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0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/>
                          <a:sym typeface="Arial" panose="020B0604020202020204"/>
                        </a:rPr>
                        <a:t>20%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25475" lvl="4" indent="-342900" algn="just" defTabSz="914400" rtl="0" eaLnBrk="1" latinLnBrk="0" hangingPunct="1">
                        <a:spcBef>
                          <a:spcPts val="900"/>
                        </a:spcBef>
                        <a:buClr>
                          <a:srgbClr val="000000"/>
                        </a:buClr>
                        <a:buFont typeface="Wingdings" panose="05000000000000000000" pitchFamily="2" charset="2"/>
                        <a:buChar char="§"/>
                        <a:tabLst>
                          <a:tab pos="10281920" algn="l"/>
                        </a:tabLst>
                        <a:defRPr/>
                      </a:pPr>
                      <a:r>
                        <a:rPr lang="ru-RU" sz="1600" b="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бейрезиденттердің</a:t>
                      </a:r>
                      <a:r>
                        <a:rPr lang="ru-RU" sz="1600" b="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ҚР </a:t>
                      </a:r>
                      <a:r>
                        <a:rPr lang="ru-RU" sz="1600" b="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көздерінен</a:t>
                      </a:r>
                      <a:r>
                        <a:rPr lang="ru-RU" sz="1600" b="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кірістері</a:t>
                      </a:r>
                      <a:endParaRPr lang="ru-RU" sz="1600" b="0" kern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568144"/>
                  </a:ext>
                </a:extLst>
              </a:tr>
              <a:tr h="9602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0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/>
                          <a:sym typeface="Arial" panose="020B0604020202020204"/>
                        </a:rPr>
                        <a:t>15%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25475" lvl="4" indent="-342900" algn="just" defTabSz="914400" rtl="0" eaLnBrk="1" latinLnBrk="0" hangingPunct="1">
                        <a:spcBef>
                          <a:spcPts val="900"/>
                        </a:spcBef>
                        <a:buClr>
                          <a:srgbClr val="000000"/>
                        </a:buClr>
                        <a:buFont typeface="Wingdings" panose="05000000000000000000" pitchFamily="2" charset="2"/>
                        <a:buChar char="§"/>
                        <a:tabLst>
                          <a:tab pos="10281920" algn="l"/>
                        </a:tabLst>
                        <a:defRPr/>
                      </a:pPr>
                      <a:r>
                        <a:rPr lang="ru-RU" sz="1600" b="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сақтандыру</a:t>
                      </a:r>
                      <a:r>
                        <a:rPr lang="ru-RU" sz="1600" b="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сыйлықақылары</a:t>
                      </a:r>
                      <a:endParaRPr lang="ru-RU" sz="1600" b="0" kern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625475" lvl="4" indent="-342900" algn="just" defTabSz="914400" rtl="0" eaLnBrk="1" latinLnBrk="0" hangingPunct="1">
                        <a:spcBef>
                          <a:spcPts val="900"/>
                        </a:spcBef>
                        <a:buClr>
                          <a:srgbClr val="000000"/>
                        </a:buClr>
                        <a:buFont typeface="Wingdings" panose="05000000000000000000" pitchFamily="2" charset="2"/>
                        <a:buChar char="§"/>
                        <a:tabLst>
                          <a:tab pos="10281920" algn="l"/>
                        </a:tabLst>
                        <a:defRPr/>
                      </a:pPr>
                      <a:r>
                        <a:rPr lang="ru-RU" sz="1600" b="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құнның</a:t>
                      </a:r>
                      <a:r>
                        <a:rPr lang="ru-RU" sz="1600" b="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өсуі</a:t>
                      </a:r>
                      <a:r>
                        <a:rPr lang="ru-RU" sz="1600" b="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600" b="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дивидендтер</a:t>
                      </a:r>
                      <a:r>
                        <a:rPr lang="ru-RU" sz="1600" b="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600" b="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сыйақылар</a:t>
                      </a:r>
                      <a:r>
                        <a:rPr lang="ru-RU" sz="1600" b="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роялти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703084"/>
                  </a:ext>
                </a:extLst>
              </a:tr>
              <a:tr h="19101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0" dirty="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/>
                        <a:sym typeface="Arial" panose="020B0604020202020204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0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/>
                          <a:sym typeface="Arial" panose="020B0604020202020204"/>
                        </a:rPr>
                        <a:t>10%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25475" marR="0" lvl="4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Wingdings" panose="05000000000000000000" pitchFamily="2" charset="2"/>
                        <a:buChar char="§"/>
                        <a:tabLst>
                          <a:tab pos="10281920" algn="l"/>
                        </a:tabLst>
                        <a:defRPr/>
                      </a:pPr>
                      <a:r>
                        <a:rPr lang="ru-RU" sz="1600" b="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кредиттер</a:t>
                      </a:r>
                      <a:r>
                        <a:rPr lang="ru-RU" sz="1600" b="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 </a:t>
                      </a:r>
                      <a:r>
                        <a:rPr lang="ru-RU" sz="1600" b="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бойынша</a:t>
                      </a:r>
                      <a:r>
                        <a:rPr lang="ru-RU" sz="1600" b="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 </a:t>
                      </a:r>
                      <a:r>
                        <a:rPr lang="ru-RU" sz="1600" b="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сыйақылар</a:t>
                      </a:r>
                      <a:r>
                        <a:rPr lang="ru-RU" sz="1600" b="0" ker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, ББҚ</a:t>
                      </a:r>
                      <a:endParaRPr lang="ru-RU" sz="1600" b="0" kern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Arial" panose="020B0604020202020204"/>
                      </a:endParaRPr>
                    </a:p>
                    <a:p>
                      <a:pPr marL="625475" marR="0" lvl="4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Wingdings" panose="05000000000000000000" pitchFamily="2" charset="2"/>
                        <a:buChar char="§"/>
                        <a:tabLst>
                          <a:tab pos="10281920" algn="l"/>
                        </a:tabLst>
                        <a:defRPr/>
                      </a:pPr>
                      <a:r>
                        <a:rPr lang="ru-RU" sz="1600" b="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еңбек</a:t>
                      </a:r>
                      <a:r>
                        <a:rPr lang="ru-RU" sz="1600" b="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 </a:t>
                      </a:r>
                      <a:r>
                        <a:rPr lang="ru-RU" sz="1600" b="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шарты</a:t>
                      </a:r>
                      <a:r>
                        <a:rPr lang="ru-RU" sz="1600" b="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 </a:t>
                      </a:r>
                      <a:r>
                        <a:rPr lang="ru-RU" sz="1600" b="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бойынша</a:t>
                      </a:r>
                      <a:r>
                        <a:rPr lang="ru-RU" sz="1600" b="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 </a:t>
                      </a:r>
                      <a:r>
                        <a:rPr lang="ru-RU" sz="1600" b="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кірістер</a:t>
                      </a:r>
                      <a:r>
                        <a:rPr lang="ru-RU" sz="1600" b="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, </a:t>
                      </a:r>
                      <a:r>
                        <a:rPr lang="ru-RU" sz="1600" b="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жұмыс</a:t>
                      </a:r>
                      <a:r>
                        <a:rPr lang="ru-RU" sz="1600" b="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 </a:t>
                      </a:r>
                      <a:r>
                        <a:rPr lang="ru-RU" sz="1600" b="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берушіден</a:t>
                      </a:r>
                      <a:r>
                        <a:rPr lang="ru-RU" sz="1600" b="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 </a:t>
                      </a:r>
                      <a:r>
                        <a:rPr lang="ru-RU" sz="1600" b="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алынған</a:t>
                      </a:r>
                      <a:r>
                        <a:rPr lang="ru-RU" sz="1600" b="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 </a:t>
                      </a:r>
                      <a:r>
                        <a:rPr lang="ru-RU" sz="1600" b="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материалдық</a:t>
                      </a:r>
                      <a:r>
                        <a:rPr lang="ru-RU" sz="1600" b="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 </a:t>
                      </a:r>
                      <a:r>
                        <a:rPr lang="ru-RU" sz="1600" b="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пайда</a:t>
                      </a:r>
                      <a:r>
                        <a:rPr lang="ru-RU" sz="1600" b="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, </a:t>
                      </a:r>
                      <a:r>
                        <a:rPr lang="ru-RU" sz="1600" b="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басшының</a:t>
                      </a:r>
                      <a:r>
                        <a:rPr lang="ru-RU" sz="1600" b="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 </a:t>
                      </a:r>
                      <a:r>
                        <a:rPr lang="ru-RU" sz="1600" b="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алымдары</a:t>
                      </a:r>
                      <a:r>
                        <a:rPr lang="ru-RU" sz="1600" b="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 </a:t>
                      </a:r>
                      <a:r>
                        <a:rPr lang="ru-RU" sz="1600" b="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және</a:t>
                      </a:r>
                      <a:r>
                        <a:rPr lang="ru-RU" sz="1600" b="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 </a:t>
                      </a:r>
                      <a:r>
                        <a:rPr lang="ru-RU" sz="1600" b="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басқару</a:t>
                      </a:r>
                      <a:r>
                        <a:rPr lang="ru-RU" sz="1600" b="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 </a:t>
                      </a:r>
                      <a:r>
                        <a:rPr lang="ru-RU" sz="1600" b="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органының</a:t>
                      </a:r>
                      <a:r>
                        <a:rPr lang="ru-RU" sz="1600" b="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 </a:t>
                      </a:r>
                      <a:r>
                        <a:rPr lang="ru-RU" sz="1600" b="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мүшелеріне</a:t>
                      </a:r>
                      <a:r>
                        <a:rPr lang="ru-RU" sz="1600" b="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 </a:t>
                      </a:r>
                      <a:r>
                        <a:rPr lang="ru-RU" sz="1600" b="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төлемдер</a:t>
                      </a:r>
                      <a:r>
                        <a:rPr lang="ru-RU" sz="1600" b="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, </a:t>
                      </a:r>
                      <a:r>
                        <a:rPr lang="ru-RU" sz="1600" b="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үстемеақылар</a:t>
                      </a:r>
                      <a:r>
                        <a:rPr lang="ru-RU" sz="1600" b="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, </a:t>
                      </a:r>
                      <a:r>
                        <a:rPr lang="ru-RU" sz="1600" b="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зейнетақы</a:t>
                      </a:r>
                      <a:r>
                        <a:rPr lang="ru-RU" sz="1600" b="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 </a:t>
                      </a:r>
                      <a:r>
                        <a:rPr lang="ru-RU" sz="1600" b="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аннуитеті</a:t>
                      </a:r>
                      <a:r>
                        <a:rPr lang="ru-RU" sz="1600" b="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 </a:t>
                      </a:r>
                      <a:r>
                        <a:rPr lang="ru-RU" sz="1600" b="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шарты</a:t>
                      </a:r>
                      <a:r>
                        <a:rPr lang="ru-RU" sz="1600" b="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 </a:t>
                      </a:r>
                      <a:r>
                        <a:rPr lang="ru-RU" sz="1600" b="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бойынша</a:t>
                      </a:r>
                      <a:r>
                        <a:rPr lang="ru-RU" sz="1600" b="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 </a:t>
                      </a:r>
                      <a:r>
                        <a:rPr lang="ru-RU" sz="1600" b="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сақтандыру</a:t>
                      </a:r>
                      <a:r>
                        <a:rPr lang="ru-RU" sz="1600" b="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 </a:t>
                      </a:r>
                      <a:r>
                        <a:rPr lang="ru-RU" sz="1600" b="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төлемі</a:t>
                      </a:r>
                      <a:r>
                        <a:rPr lang="ru-RU" sz="1600" b="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, </a:t>
                      </a:r>
                      <a:r>
                        <a:rPr lang="ru-RU" sz="1600" b="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зейнетақы</a:t>
                      </a:r>
                      <a:r>
                        <a:rPr lang="ru-RU" sz="1600" b="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 </a:t>
                      </a:r>
                      <a:r>
                        <a:rPr lang="ru-RU" sz="1600" b="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 panose="020B0604020202020204"/>
                        </a:rPr>
                        <a:t>төлемдері</a:t>
                      </a:r>
                      <a:endParaRPr lang="ru-RU" sz="1600" b="0" kern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Arial" panose="020B060402020202020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864137"/>
                  </a:ext>
                </a:extLst>
              </a:tr>
              <a:tr h="18268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0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/>
                          <a:sym typeface="Arial" panose="020B0604020202020204"/>
                        </a:rPr>
                        <a:t>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25475" lvl="4" indent="-342900" algn="just">
                        <a:spcBef>
                          <a:spcPts val="900"/>
                        </a:spcBef>
                        <a:buClr>
                          <a:srgbClr val="000000"/>
                        </a:buClr>
                        <a:buFont typeface="Wingdings" panose="05000000000000000000" pitchFamily="2" charset="2"/>
                        <a:buChar char="§"/>
                        <a:tabLst>
                          <a:tab pos="10281920" algn="l"/>
                        </a:tabLst>
                        <a:defRPr/>
                      </a:pPr>
                      <a:r>
                        <a:rPr lang="ru-RU" sz="160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қайта</a:t>
                      </a:r>
                      <a:r>
                        <a:rPr lang="ru-RU" sz="160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сақтандыру</a:t>
                      </a:r>
                      <a:r>
                        <a:rPr lang="ru-RU" sz="160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шарттары</a:t>
                      </a:r>
                      <a:r>
                        <a:rPr lang="ru-RU" sz="160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бойынша</a:t>
                      </a:r>
                      <a:r>
                        <a:rPr lang="ru-RU" sz="160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сақтандыру</a:t>
                      </a:r>
                      <a:r>
                        <a:rPr lang="ru-RU" sz="160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сыйлықақылары</a:t>
                      </a:r>
                      <a:endParaRPr lang="ru-RU" sz="1600" kern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625475" lvl="4" indent="-342900" algn="just">
                        <a:spcBef>
                          <a:spcPts val="900"/>
                        </a:spcBef>
                        <a:buClr>
                          <a:srgbClr val="000000"/>
                        </a:buClr>
                        <a:buFont typeface="Wingdings" panose="05000000000000000000" pitchFamily="2" charset="2"/>
                        <a:buChar char="§"/>
                        <a:tabLst>
                          <a:tab pos="10281920" algn="l"/>
                        </a:tabLst>
                        <a:defRPr/>
                      </a:pPr>
                      <a:r>
                        <a:rPr lang="ru-RU" sz="160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халықаралық</a:t>
                      </a:r>
                      <a:r>
                        <a:rPr lang="ru-RU" sz="160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тасымалдау</a:t>
                      </a:r>
                      <a:r>
                        <a:rPr lang="ru-RU" sz="160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қызметтерінен</a:t>
                      </a:r>
                      <a:r>
                        <a:rPr lang="ru-RU" sz="160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түсетін</a:t>
                      </a:r>
                      <a:r>
                        <a:rPr lang="ru-RU" sz="160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кірістер</a:t>
                      </a:r>
                      <a:endParaRPr lang="ru-RU" sz="1600" kern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625475" lvl="4" indent="-342900" algn="just">
                        <a:spcBef>
                          <a:spcPts val="900"/>
                        </a:spcBef>
                        <a:buClr>
                          <a:srgbClr val="000000"/>
                        </a:buClr>
                        <a:buFont typeface="Wingdings" panose="05000000000000000000" pitchFamily="2" charset="2"/>
                        <a:buChar char="§"/>
                        <a:tabLst>
                          <a:tab pos="10281920" algn="l"/>
                        </a:tabLst>
                        <a:defRPr/>
                      </a:pPr>
                      <a:r>
                        <a:rPr lang="ru-RU" sz="160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дивидендтер</a:t>
                      </a:r>
                      <a:r>
                        <a:rPr lang="ru-RU" sz="160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төлейтін</a:t>
                      </a:r>
                      <a:r>
                        <a:rPr lang="ru-RU" sz="160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резидент </a:t>
                      </a:r>
                      <a:r>
                        <a:rPr lang="ru-RU" sz="160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заңды</a:t>
                      </a:r>
                      <a:r>
                        <a:rPr lang="ru-RU" sz="160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тұлға</a:t>
                      </a:r>
                      <a:r>
                        <a:rPr lang="ru-RU" sz="160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капиталының</a:t>
                      </a:r>
                      <a:r>
                        <a:rPr lang="ru-RU" sz="160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кемінде</a:t>
                      </a:r>
                      <a:r>
                        <a:rPr lang="ru-RU" sz="160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25% </a:t>
                      </a:r>
                      <a:r>
                        <a:rPr lang="ru-RU" sz="160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тікелей</a:t>
                      </a:r>
                      <a:r>
                        <a:rPr lang="ru-RU" sz="160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немесе</a:t>
                      </a:r>
                      <a:r>
                        <a:rPr lang="ru-RU" sz="160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жанама</a:t>
                      </a:r>
                      <a:r>
                        <a:rPr lang="ru-RU" sz="160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иеленетін</a:t>
                      </a:r>
                      <a:r>
                        <a:rPr lang="ru-RU" sz="160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тұлғаға</a:t>
                      </a:r>
                      <a:r>
                        <a:rPr lang="ru-RU" sz="160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төленетін</a:t>
                      </a:r>
                      <a:r>
                        <a:rPr lang="ru-RU" sz="160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kern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дивидендтер</a:t>
                      </a:r>
                      <a:endParaRPr lang="ru-RU" sz="1600" kern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472756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81714" y="830246"/>
            <a:ext cx="462601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Резиденттер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ЖТС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мөлшерлемелері</a:t>
            </a:r>
            <a:endParaRPr lang="en-US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60212" y="814857"/>
            <a:ext cx="56138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Бейрезиденттер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ЖТС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мөлшерлемелері</a:t>
            </a:r>
            <a:endParaRPr lang="en-US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703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0883" y="0"/>
            <a:ext cx="12181117" cy="59392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ХАЛЫҚАРАЛЫҚ ТӘЖІРИБЕ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371795"/>
              </p:ext>
            </p:extLst>
          </p:nvPr>
        </p:nvGraphicFramePr>
        <p:xfrm>
          <a:off x="712175" y="1275709"/>
          <a:ext cx="10894806" cy="45794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474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47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141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ru-RU" sz="1400" dirty="0" err="1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Бірдей</a:t>
                      </a:r>
                      <a:r>
                        <a:rPr lang="ru-RU" sz="140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 </a:t>
                      </a:r>
                      <a:r>
                        <a:rPr lang="ru-RU" sz="1400" dirty="0" err="1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шәкілі</a:t>
                      </a:r>
                      <a:r>
                        <a:rPr lang="ru-RU" sz="140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елдер</a:t>
                      </a:r>
                      <a:endParaRPr lang="ru-RU" sz="140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Прогрессивті</a:t>
                      </a:r>
                      <a:r>
                        <a:rPr lang="ru-RU" sz="140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шәкілі</a:t>
                      </a:r>
                      <a:r>
                        <a:rPr lang="ru-RU" sz="140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бар </a:t>
                      </a:r>
                      <a:r>
                        <a:rPr lang="ru-RU" sz="1400" dirty="0" err="1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елдер</a:t>
                      </a:r>
                      <a:endParaRPr lang="ru-RU" sz="140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6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Өзбекстан</a:t>
                      </a:r>
                      <a:r>
                        <a:rPr lang="ru-RU" sz="14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12%</a:t>
                      </a:r>
                      <a:endParaRPr lang="ru-RU" sz="14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Франция – от 5% до 49%</a:t>
                      </a:r>
                      <a:endParaRPr lang="ru-RU" sz="14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76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Армения – 20%</a:t>
                      </a:r>
                      <a:endParaRPr lang="ru-RU" sz="14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Ұлыбритания</a:t>
                      </a:r>
                      <a:r>
                        <a:rPr lang="ru-RU" sz="14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от 0% до 45%</a:t>
                      </a:r>
                      <a:endParaRPr lang="ru-RU" sz="14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6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Грузия</a:t>
                      </a:r>
                      <a:r>
                        <a:rPr lang="ru-RU" sz="1400" b="0" baseline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</a:t>
                      </a:r>
                      <a:r>
                        <a:rPr lang="ru-RU" sz="14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</a:t>
                      </a:r>
                      <a:endParaRPr lang="ru-RU" sz="14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Австралия – от 0% до 45%</a:t>
                      </a:r>
                      <a:endParaRPr lang="ru-RU" sz="14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46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Эстония</a:t>
                      </a:r>
                      <a:r>
                        <a:rPr lang="ru-RU" sz="1400" b="0" baseline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– 20%</a:t>
                      </a:r>
                      <a:endParaRPr lang="ru-RU" sz="14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Германия – от 0% до 45%</a:t>
                      </a:r>
                      <a:endParaRPr lang="ru-RU" sz="14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46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Румыния – 10%</a:t>
                      </a:r>
                      <a:endParaRPr lang="ru-RU" sz="14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ҚХР – от 3% до 45%</a:t>
                      </a:r>
                      <a:endParaRPr lang="ru-RU" sz="14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46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Түрікменстан</a:t>
                      </a:r>
                      <a:r>
                        <a:rPr lang="ru-RU" sz="14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10%</a:t>
                      </a:r>
                      <a:endParaRPr lang="ru-RU" sz="14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АҚШ – от 10% до 37%</a:t>
                      </a:r>
                      <a:endParaRPr lang="ru-RU" sz="14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46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Қырғызстан</a:t>
                      </a:r>
                      <a:r>
                        <a:rPr lang="ru-RU" sz="14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10%</a:t>
                      </a:r>
                      <a:endParaRPr lang="ru-RU" sz="14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11F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Канада – от 15% до 33%</a:t>
                      </a:r>
                      <a:endParaRPr lang="ru-RU" sz="1400" b="0" dirty="0">
                        <a:solidFill>
                          <a:srgbClr val="011F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9269413" y="635635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prstClr val="black">
                    <a:tint val="75000"/>
                  </a:prstClr>
                </a:solidFill>
                <a:latin typeface="Calibri"/>
              </a:rPr>
              <a:t>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0867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883" y="0"/>
            <a:ext cx="12181117" cy="59392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marR="0" indent="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ЕҢБЕКАҚЫ ТӨЛЕУ ҚОРЫ БОЙЫНША 2023 ЖЫЛҒЫ СЕН ДЕРЕКТЕРІ (ЕТҚ)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7724074"/>
              </p:ext>
            </p:extLst>
          </p:nvPr>
        </p:nvGraphicFramePr>
        <p:xfrm>
          <a:off x="183905" y="815859"/>
          <a:ext cx="11569944" cy="5832595"/>
        </p:xfrm>
        <a:graphic>
          <a:graphicData uri="http://schemas.openxmlformats.org/drawingml/2006/table">
            <a:tbl>
              <a:tblPr/>
              <a:tblGrid>
                <a:gridCol w="1000152">
                  <a:extLst>
                    <a:ext uri="{9D8B030D-6E8A-4147-A177-3AD203B41FA5}">
                      <a16:colId xmlns:a16="http://schemas.microsoft.com/office/drawing/2014/main" val="1308168157"/>
                    </a:ext>
                  </a:extLst>
                </a:gridCol>
                <a:gridCol w="1070869">
                  <a:extLst>
                    <a:ext uri="{9D8B030D-6E8A-4147-A177-3AD203B41FA5}">
                      <a16:colId xmlns:a16="http://schemas.microsoft.com/office/drawing/2014/main" val="63035403"/>
                    </a:ext>
                  </a:extLst>
                </a:gridCol>
                <a:gridCol w="646565">
                  <a:extLst>
                    <a:ext uri="{9D8B030D-6E8A-4147-A177-3AD203B41FA5}">
                      <a16:colId xmlns:a16="http://schemas.microsoft.com/office/drawing/2014/main" val="3511800000"/>
                    </a:ext>
                  </a:extLst>
                </a:gridCol>
                <a:gridCol w="686972">
                  <a:extLst>
                    <a:ext uri="{9D8B030D-6E8A-4147-A177-3AD203B41FA5}">
                      <a16:colId xmlns:a16="http://schemas.microsoft.com/office/drawing/2014/main" val="4199116568"/>
                    </a:ext>
                  </a:extLst>
                </a:gridCol>
                <a:gridCol w="1171896">
                  <a:extLst>
                    <a:ext uri="{9D8B030D-6E8A-4147-A177-3AD203B41FA5}">
                      <a16:colId xmlns:a16="http://schemas.microsoft.com/office/drawing/2014/main" val="2612027745"/>
                    </a:ext>
                  </a:extLst>
                </a:gridCol>
                <a:gridCol w="616256">
                  <a:extLst>
                    <a:ext uri="{9D8B030D-6E8A-4147-A177-3AD203B41FA5}">
                      <a16:colId xmlns:a16="http://schemas.microsoft.com/office/drawing/2014/main" val="618261991"/>
                    </a:ext>
                  </a:extLst>
                </a:gridCol>
                <a:gridCol w="707179">
                  <a:extLst>
                    <a:ext uri="{9D8B030D-6E8A-4147-A177-3AD203B41FA5}">
                      <a16:colId xmlns:a16="http://schemas.microsoft.com/office/drawing/2014/main" val="1555617195"/>
                    </a:ext>
                  </a:extLst>
                </a:gridCol>
                <a:gridCol w="1780574">
                  <a:extLst>
                    <a:ext uri="{9D8B030D-6E8A-4147-A177-3AD203B41FA5}">
                      <a16:colId xmlns:a16="http://schemas.microsoft.com/office/drawing/2014/main" val="4133012882"/>
                    </a:ext>
                  </a:extLst>
                </a:gridCol>
                <a:gridCol w="1697227">
                  <a:extLst>
                    <a:ext uri="{9D8B030D-6E8A-4147-A177-3AD203B41FA5}">
                      <a16:colId xmlns:a16="http://schemas.microsoft.com/office/drawing/2014/main" val="1666800358"/>
                    </a:ext>
                  </a:extLst>
                </a:gridCol>
                <a:gridCol w="585949">
                  <a:extLst>
                    <a:ext uri="{9D8B030D-6E8A-4147-A177-3AD203B41FA5}">
                      <a16:colId xmlns:a16="http://schemas.microsoft.com/office/drawing/2014/main" val="628746892"/>
                    </a:ext>
                  </a:extLst>
                </a:gridCol>
                <a:gridCol w="686972">
                  <a:extLst>
                    <a:ext uri="{9D8B030D-6E8A-4147-A177-3AD203B41FA5}">
                      <a16:colId xmlns:a16="http://schemas.microsoft.com/office/drawing/2014/main" val="3385766293"/>
                    </a:ext>
                  </a:extLst>
                </a:gridCol>
                <a:gridCol w="919333">
                  <a:extLst>
                    <a:ext uri="{9D8B030D-6E8A-4147-A177-3AD203B41FA5}">
                      <a16:colId xmlns:a16="http://schemas.microsoft.com/office/drawing/2014/main" val="2554762911"/>
                    </a:ext>
                  </a:extLst>
                </a:gridCol>
              </a:tblGrid>
              <a:tr h="6341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Орташа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айлық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табыс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56" marR="4356" marT="43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Салық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агенттерінің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саны</a:t>
                      </a:r>
                    </a:p>
                  </a:txBody>
                  <a:tcPr marL="4356" marR="4356" marT="43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4356" marR="4356" marT="43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Ұлғаю бойынша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56" marR="4356" marT="43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Қызметкерлер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саны</a:t>
                      </a:r>
                    </a:p>
                  </a:txBody>
                  <a:tcPr marL="4356" marR="4356" marT="43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4356" marR="4356" marT="43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Ұлғаю бойынша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56" marR="4356" marT="43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Есептелген</a:t>
                      </a: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кірістер</a:t>
                      </a: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млн </a:t>
                      </a:r>
                      <a:r>
                        <a:rPr lang="ru-RU" sz="11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теңге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Бюджетке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төленуге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жататын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ЖТС, </a:t>
                      </a:r>
                    </a:p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теңге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56" marR="4356" marT="43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4356" marR="4356" marT="43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Ұлғаю  бойынша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56" marR="4356" marT="43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Жалпы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жүктеме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56" marR="4356" marT="43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2377963"/>
                  </a:ext>
                </a:extLst>
              </a:tr>
              <a:tr h="192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0-50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98 351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11,59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11,59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1 916 526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23,76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23,76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180 186,2 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7 240,3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0,54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0,54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4799419"/>
                  </a:ext>
                </a:extLst>
              </a:tr>
              <a:tr h="192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50-100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135 240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15,94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27,53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1 409 073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17,47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41,23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797 556,6 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25 260,9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1,88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0001915"/>
                  </a:ext>
                </a:extLst>
              </a:tr>
              <a:tr h="192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100-150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88 391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10,42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37,94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922 087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11,43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52,66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975 434,8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50 885,0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3,80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6,22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7294138"/>
                  </a:ext>
                </a:extLst>
              </a:tr>
              <a:tr h="192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150-200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74 782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8,81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46,75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689 957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8,55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61,22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1 095 438,5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66 006,8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4,93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11,15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0000179"/>
                  </a:ext>
                </a:extLst>
              </a:tr>
              <a:tr h="192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200-250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62 388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7,35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54,11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577 740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7,16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68,38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1 252 422,8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79 239,5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5,91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17,06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9990095"/>
                  </a:ext>
                </a:extLst>
              </a:tr>
              <a:tr h="192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250-300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54 859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6,46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60,57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486 963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6,04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74,42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1 349 114,0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86 983,1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6,49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23,55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6,4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3994099"/>
                  </a:ext>
                </a:extLst>
              </a:tr>
              <a:tr h="192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300-350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47 655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5,62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66,19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407 282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5,05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79,47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1 369 436,3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89 410,0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6,67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30,22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6,5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2824761"/>
                  </a:ext>
                </a:extLst>
              </a:tr>
              <a:tr h="192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350-400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41 593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4,90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71,09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337 926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4,19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83,66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1 316 915,5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87 563,2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6,53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36,76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6079685"/>
                  </a:ext>
                </a:extLst>
              </a:tr>
              <a:tr h="192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400-450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34 876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4,11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75,20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262 828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86,92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1 188 591,3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80 535,6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6,01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42,76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6,8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7216637"/>
                  </a:ext>
                </a:extLst>
              </a:tr>
              <a:tr h="192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450-500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30 854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3,64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78,83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205 752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2,55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89,47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1 043 811,9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72 193,8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5,39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48,15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6,9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9435871"/>
                  </a:ext>
                </a:extLst>
              </a:tr>
              <a:tr h="192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500-550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25 393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2,99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81,82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157 229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1,95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91,42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884 211,3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61 782,6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4,61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52,76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7338165"/>
                  </a:ext>
                </a:extLst>
              </a:tr>
              <a:tr h="192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550-600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22 037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84,42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124 253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1,54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92,96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759 955,7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53 722,4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4,01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56,77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7,1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0667627"/>
                  </a:ext>
                </a:extLst>
              </a:tr>
              <a:tr h="192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600-650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19 254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2,27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86,69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94 334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1,17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94,13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630 538,8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45 378,0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3,39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60,16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3240409"/>
                  </a:ext>
                </a:extLst>
              </a:tr>
              <a:tr h="192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650-700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15 813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88,55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71 051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0,88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95,01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511 343,8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37 166,7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2,77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62,93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6949898"/>
                  </a:ext>
                </a:extLst>
              </a:tr>
              <a:tr h="192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700-750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12 881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90,07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56 281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95,70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422 317,0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31 253,4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65,26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7,4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6120745"/>
                  </a:ext>
                </a:extLst>
              </a:tr>
              <a:tr h="192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750-800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11 106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1,31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91,38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43 186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0,54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96,24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355 604,2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26 392,8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1,97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67,23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7,4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0566699"/>
                  </a:ext>
                </a:extLst>
              </a:tr>
              <a:tr h="192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800-850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9 474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92,50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34 908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96,67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303 481,4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22 759,9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68,93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7,5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7869995"/>
                  </a:ext>
                </a:extLst>
              </a:tr>
              <a:tr h="192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850-900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8 128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93,45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28 152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0,35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97,02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259 888,5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19 718,5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1,47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70,40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1187617"/>
                  </a:ext>
                </a:extLst>
              </a:tr>
              <a:tr h="192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900-950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6 912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0,81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94,27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22 574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0,28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97,30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218 688,0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16 687,3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1,25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71,65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9672764"/>
                  </a:ext>
                </a:extLst>
              </a:tr>
              <a:tr h="192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950-1000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6 482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95,03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20 254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0,25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97,55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202 687,3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15 501,1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72,80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443282"/>
                  </a:ext>
                </a:extLst>
              </a:tr>
              <a:tr h="192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1000-1250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12 057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96,45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68 570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0,85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98,40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787 552,1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61 474,9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4,59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77,39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7,8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6458083"/>
                  </a:ext>
                </a:extLst>
              </a:tr>
              <a:tr h="192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1250-1500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7 839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97,38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39 716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0,49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98,90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566 880,9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46 101,4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3,44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80,83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8,1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3926340"/>
                  </a:ext>
                </a:extLst>
              </a:tr>
              <a:tr h="192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1500-2000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7 202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0,85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98,23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37 793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0,47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99,36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659 190,1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53 520,3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3,99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84,82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8,1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629810"/>
                  </a:ext>
                </a:extLst>
              </a:tr>
              <a:tr h="192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2000-2500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4 310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0,51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98,73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16 150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99,56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346 882,6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27 934,7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2,08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86,91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8,1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1080201"/>
                  </a:ext>
                </a:extLst>
              </a:tr>
              <a:tr h="192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2500-3000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2 830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99,07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8 306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99,67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216 690,2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17 574,7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1,31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88,22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8,1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0181385"/>
                  </a:ext>
                </a:extLst>
              </a:tr>
              <a:tr h="192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&gt;3000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7 913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26 860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0,33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2 627 155,8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157 902,2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11,78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5072629"/>
                  </a:ext>
                </a:extLst>
              </a:tr>
              <a:tr h="18754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БАРЛЫҒЫ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848 620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8 065 751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20 321 975,5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1 340 188,9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6,6</a:t>
                      </a:r>
                    </a:p>
                  </a:txBody>
                  <a:tcPr marL="4356" marR="4356" marT="43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45894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5031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12181117" cy="59392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ЕАҚ БОЙЫНША ЖТС ПРОГРЕССИВТІ ШӘКІЛІН ЕНГІЗУ (1/1)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717" y="735528"/>
            <a:ext cx="11302702" cy="5800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1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12181117" cy="59392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2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МӨЛШЕРЛЕМЕЛЕРДІ ЖӘНЕ ШЕКТІ КІРІСТЕРДІ АНЫҚТАУ ТӘСІЛДЕРІ (1-нұсқаға)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1409CFE0-E1A8-2F66-93E6-40E8349405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023322"/>
              </p:ext>
            </p:extLst>
          </p:nvPr>
        </p:nvGraphicFramePr>
        <p:xfrm>
          <a:off x="462707" y="4202280"/>
          <a:ext cx="11221290" cy="13580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00150">
                  <a:extLst>
                    <a:ext uri="{9D8B030D-6E8A-4147-A177-3AD203B41FA5}">
                      <a16:colId xmlns:a16="http://schemas.microsoft.com/office/drawing/2014/main" val="2182214661"/>
                    </a:ext>
                  </a:extLst>
                </a:gridCol>
                <a:gridCol w="1003020">
                  <a:extLst>
                    <a:ext uri="{9D8B030D-6E8A-4147-A177-3AD203B41FA5}">
                      <a16:colId xmlns:a16="http://schemas.microsoft.com/office/drawing/2014/main" val="2218529696"/>
                    </a:ext>
                  </a:extLst>
                </a:gridCol>
                <a:gridCol w="1003020">
                  <a:extLst>
                    <a:ext uri="{9D8B030D-6E8A-4147-A177-3AD203B41FA5}">
                      <a16:colId xmlns:a16="http://schemas.microsoft.com/office/drawing/2014/main" val="2257432511"/>
                    </a:ext>
                  </a:extLst>
                </a:gridCol>
                <a:gridCol w="1003020">
                  <a:extLst>
                    <a:ext uri="{9D8B030D-6E8A-4147-A177-3AD203B41FA5}">
                      <a16:colId xmlns:a16="http://schemas.microsoft.com/office/drawing/2014/main" val="3024875868"/>
                    </a:ext>
                  </a:extLst>
                </a:gridCol>
                <a:gridCol w="1003020">
                  <a:extLst>
                    <a:ext uri="{9D8B030D-6E8A-4147-A177-3AD203B41FA5}">
                      <a16:colId xmlns:a16="http://schemas.microsoft.com/office/drawing/2014/main" val="3368000778"/>
                    </a:ext>
                  </a:extLst>
                </a:gridCol>
                <a:gridCol w="1003020">
                  <a:extLst>
                    <a:ext uri="{9D8B030D-6E8A-4147-A177-3AD203B41FA5}">
                      <a16:colId xmlns:a16="http://schemas.microsoft.com/office/drawing/2014/main" val="77079355"/>
                    </a:ext>
                  </a:extLst>
                </a:gridCol>
                <a:gridCol w="1003020">
                  <a:extLst>
                    <a:ext uri="{9D8B030D-6E8A-4147-A177-3AD203B41FA5}">
                      <a16:colId xmlns:a16="http://schemas.microsoft.com/office/drawing/2014/main" val="4077287642"/>
                    </a:ext>
                  </a:extLst>
                </a:gridCol>
                <a:gridCol w="1003020">
                  <a:extLst>
                    <a:ext uri="{9D8B030D-6E8A-4147-A177-3AD203B41FA5}">
                      <a16:colId xmlns:a16="http://schemas.microsoft.com/office/drawing/2014/main" val="113024451"/>
                    </a:ext>
                  </a:extLst>
                </a:gridCol>
              </a:tblGrid>
              <a:tr h="452670">
                <a:tc>
                  <a:txBody>
                    <a:bodyPr/>
                    <a:lstStyle/>
                    <a:p>
                      <a:pPr algn="ctr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325281"/>
                  </a:ext>
                </a:extLst>
              </a:tr>
              <a:tr h="4526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Жылдық</a:t>
                      </a:r>
                      <a:r>
                        <a:rPr lang="ru-RU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инфляция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135527"/>
                  </a:ext>
                </a:extLst>
              </a:tr>
              <a:tr h="4526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Индекстеу</a:t>
                      </a:r>
                      <a:r>
                        <a:rPr lang="ru-RU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ескерілген</a:t>
                      </a:r>
                      <a:r>
                        <a:rPr lang="ru-RU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сома млн. </a:t>
                      </a:r>
                      <a:r>
                        <a:rPr lang="ru-RU" sz="16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теңге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738844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86446" y="2692315"/>
            <a:ext cx="1160822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МЛН. ТЕҢГЕ СОМАСЫН АЙҚЫНДАУ</a:t>
            </a: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Орта тап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1,5-2 млн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теңге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мөлшерінде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айтылған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шекті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мәнді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ескере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отырып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есеп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айырысулар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1,7 млн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теңге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мөлшерінде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орташа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сома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айқындалды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сома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инфляцияның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нақты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болжамды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деңгейлеріне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индекстелді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600" dirty="0"/>
              <a:t>ӘЭДБ)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69E4154-FE6C-4304-9696-B2E603790A7B}"/>
              </a:ext>
            </a:extLst>
          </p:cNvPr>
          <p:cNvSpPr txBox="1"/>
          <p:nvPr/>
        </p:nvSpPr>
        <p:spPr>
          <a:xfrm>
            <a:off x="232531" y="805898"/>
            <a:ext cx="1127234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6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 БАСШЫСЫНЫҢ 2020 ЖЫЛЫ АЙТҚАН ТӘСІЛДЕРІ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250-300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мың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теңгеге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дейін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 -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шамамен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7%</a:t>
            </a:r>
          </a:p>
          <a:p>
            <a:pPr algn="just"/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орта класс (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шартты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түрде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300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мыңнан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1,5-2 млн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теңгеге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дейін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) - 10%</a:t>
            </a:r>
          </a:p>
          <a:p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жылдық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табыс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25 млн.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теңгеден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асады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–15% </a:t>
            </a:r>
          </a:p>
        </p:txBody>
      </p:sp>
    </p:spTree>
    <p:extLst>
      <p:ext uri="{BB962C8B-B14F-4D97-AF65-F5344CB8AC3E}">
        <p14:creationId xmlns:p14="http://schemas.microsoft.com/office/powerpoint/2010/main" val="3751342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12181117" cy="70365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МӨЛШЕРЛЕМЕЛЕР МЕН ШЕКТІ КІРІСТЕРДІ АНЫҚТАУДЫҢ ҒЫЛЫМИ ТӘСІЛДЕРІ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4E92B5B-DAC7-657E-631B-CEDAC54F1DB3}"/>
              </a:ext>
            </a:extLst>
          </p:cNvPr>
          <p:cNvSpPr txBox="1"/>
          <p:nvPr/>
        </p:nvSpPr>
        <p:spPr>
          <a:xfrm>
            <a:off x="233704" y="898392"/>
            <a:ext cx="1142921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ҒЫЛЫМИ ТӘСІЛДЕРІ</a:t>
            </a:r>
          </a:p>
          <a:p>
            <a:pPr algn="just"/>
            <a:endParaRPr lang="ru-RU" sz="16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Прогрессивті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ЖТС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мөлшерлемелерін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анықтау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бірыңғай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әдістеме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жоқ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Халықтың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табысын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бөлуге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қатысты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процентильді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децильді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жүйе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Мысалы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халықтың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аз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қамтылған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топтарының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30%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ауқатты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халықтың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40%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ауқатты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халықтың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30%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(АҚШ, Норвегия, Германия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т. б.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тәжірибесі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әртүрлі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мөлшерлемелер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Әр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түрлі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ЖТС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мөлшерлемелерін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төлеушілердің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мінез-құлқына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бюджет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кірістеріне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ЖІӨ-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ге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жұмыспен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қамтуға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т. б.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әсерін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бағалау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экономикалық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модельдерді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қолдану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(ЭЫДҰ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басқа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дамыған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елдердің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тәжірибесі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«Орта тап» деп аталатын анықтамасы. Мысалы, ЭЫДҰ әдіснамасы бойынша «орта тап» - орташа табыстың </a:t>
            </a:r>
            <a:b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75-200% табысы бар тұлғалар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Халықтың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неғұрлым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ауқатты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топтарына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салудың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жоғарылауы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Мысалы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2025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жылдан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бастап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Ресей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Федерациясында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кәсіпкерліктің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жоғарылауы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халықтың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3,2% -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ғана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енгізілді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AA447E3-FB74-E4BC-6CFD-95F066551D6F}"/>
              </a:ext>
            </a:extLst>
          </p:cNvPr>
          <p:cNvSpPr/>
          <p:nvPr/>
        </p:nvSpPr>
        <p:spPr>
          <a:xfrm>
            <a:off x="286446" y="5323345"/>
            <a:ext cx="116082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278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мың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теңге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мөлшеріндегі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орташа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жалақыны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ескере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отырып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есеп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айырысу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500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мың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теңге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одан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мөлшердегі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сомалар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айқындалды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40460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855</TotalTime>
  <Words>2158</Words>
  <Application>Microsoft Office PowerPoint</Application>
  <PresentationFormat>Широкоэкранный</PresentationFormat>
  <Paragraphs>799</Paragraphs>
  <Slides>15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4" baseType="lpstr">
      <vt:lpstr>Arial</vt:lpstr>
      <vt:lpstr>Calibri</vt:lpstr>
      <vt:lpstr>Calibri Light</vt:lpstr>
      <vt:lpstr>Century Gothic</vt:lpstr>
      <vt:lpstr>Wingdings</vt:lpstr>
      <vt:lpstr>Wingdings 3</vt:lpstr>
      <vt:lpstr>Сектор</vt:lpstr>
      <vt:lpstr>1_Тема Office</vt:lpstr>
      <vt:lpstr>Слайд think-cell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Карина Лазарева</dc:creator>
  <cp:lastModifiedBy>User</cp:lastModifiedBy>
  <cp:revision>98</cp:revision>
  <cp:lastPrinted>2024-10-09T07:05:51Z</cp:lastPrinted>
  <dcterms:created xsi:type="dcterms:W3CDTF">2024-10-07T12:30:20Z</dcterms:created>
  <dcterms:modified xsi:type="dcterms:W3CDTF">2024-10-10T05:07:56Z</dcterms:modified>
</cp:coreProperties>
</file>